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1"/>
  </p:notesMasterIdLst>
  <p:sldIdLst>
    <p:sldId id="256" r:id="rId5"/>
    <p:sldId id="262" r:id="rId6"/>
    <p:sldId id="263" r:id="rId7"/>
    <p:sldId id="267"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383B9-DF4D-4D3C-98FE-B75161B8BFF2}" v="2" dt="2023-11-13T23:52:55.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80288" autoAdjust="0"/>
  </p:normalViewPr>
  <p:slideViewPr>
    <p:cSldViewPr snapToGrid="0">
      <p:cViewPr>
        <p:scale>
          <a:sx n="59" d="100"/>
          <a:sy n="59" d="100"/>
        </p:scale>
        <p:origin x="1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Reeves" userId="e295944d-944d-4f89-b345-2bac413fc687" providerId="ADAL" clId="{86D383B9-DF4D-4D3C-98FE-B75161B8BFF2}"/>
    <pc:docChg chg="custSel modSld">
      <pc:chgData name="Christine Reeves" userId="e295944d-944d-4f89-b345-2bac413fc687" providerId="ADAL" clId="{86D383B9-DF4D-4D3C-98FE-B75161B8BFF2}" dt="2023-11-13T23:54:16.307" v="31" actId="26606"/>
      <pc:docMkLst>
        <pc:docMk/>
      </pc:docMkLst>
      <pc:sldChg chg="addSp delSp modSp mod setBg">
        <pc:chgData name="Christine Reeves" userId="e295944d-944d-4f89-b345-2bac413fc687" providerId="ADAL" clId="{86D383B9-DF4D-4D3C-98FE-B75161B8BFF2}" dt="2023-11-13T23:54:16.307" v="31" actId="26606"/>
        <pc:sldMkLst>
          <pc:docMk/>
          <pc:sldMk cId="2331797544" sldId="256"/>
        </pc:sldMkLst>
        <pc:spChg chg="mod">
          <ac:chgData name="Christine Reeves" userId="e295944d-944d-4f89-b345-2bac413fc687" providerId="ADAL" clId="{86D383B9-DF4D-4D3C-98FE-B75161B8BFF2}" dt="2023-11-13T23:54:16.307" v="31" actId="26606"/>
          <ac:spMkLst>
            <pc:docMk/>
            <pc:sldMk cId="2331797544" sldId="256"/>
            <ac:spMk id="2" creationId="{00000000-0000-0000-0000-000000000000}"/>
          </ac:spMkLst>
        </pc:spChg>
        <pc:spChg chg="add del">
          <ac:chgData name="Christine Reeves" userId="e295944d-944d-4f89-b345-2bac413fc687" providerId="ADAL" clId="{86D383B9-DF4D-4D3C-98FE-B75161B8BFF2}" dt="2023-11-13T23:54:16.307" v="31" actId="26606"/>
          <ac:spMkLst>
            <pc:docMk/>
            <pc:sldMk cId="2331797544" sldId="256"/>
            <ac:spMk id="11" creationId="{401AB748-B9E7-4AEC-AAB9-0EABDE63F84B}"/>
          </ac:spMkLst>
        </pc:spChg>
        <pc:spChg chg="add del">
          <ac:chgData name="Christine Reeves" userId="e295944d-944d-4f89-b345-2bac413fc687" providerId="ADAL" clId="{86D383B9-DF4D-4D3C-98FE-B75161B8BFF2}" dt="2023-11-13T23:54:16.307" v="31" actId="26606"/>
          <ac:spMkLst>
            <pc:docMk/>
            <pc:sldMk cId="2331797544" sldId="256"/>
            <ac:spMk id="13" creationId="{E0954B38-9C23-4C8B-AC5D-0E80CEA3BD48}"/>
          </ac:spMkLst>
        </pc:spChg>
        <pc:spChg chg="add del">
          <ac:chgData name="Christine Reeves" userId="e295944d-944d-4f89-b345-2bac413fc687" providerId="ADAL" clId="{86D383B9-DF4D-4D3C-98FE-B75161B8BFF2}" dt="2023-11-13T23:54:16.307" v="31" actId="26606"/>
          <ac:spMkLst>
            <pc:docMk/>
            <pc:sldMk cId="2331797544" sldId="256"/>
            <ac:spMk id="15" creationId="{791376A8-6B7C-49D5-B3B0-B1D81BC15C2C}"/>
          </ac:spMkLst>
        </pc:spChg>
        <pc:spChg chg="add del">
          <ac:chgData name="Christine Reeves" userId="e295944d-944d-4f89-b345-2bac413fc687" providerId="ADAL" clId="{86D383B9-DF4D-4D3C-98FE-B75161B8BFF2}" dt="2023-11-13T23:54:16.307" v="31" actId="26606"/>
          <ac:spMkLst>
            <pc:docMk/>
            <pc:sldMk cId="2331797544" sldId="256"/>
            <ac:spMk id="19" creationId="{3B0D8F16-5F3B-465F-9D06-983E2E8267E5}"/>
          </ac:spMkLst>
        </pc:spChg>
        <pc:spChg chg="add del">
          <ac:chgData name="Christine Reeves" userId="e295944d-944d-4f89-b345-2bac413fc687" providerId="ADAL" clId="{86D383B9-DF4D-4D3C-98FE-B75161B8BFF2}" dt="2023-11-13T23:54:16.307" v="31" actId="26606"/>
          <ac:spMkLst>
            <pc:docMk/>
            <pc:sldMk cId="2331797544" sldId="256"/>
            <ac:spMk id="21" creationId="{5DED356E-7923-4393-BAEA-0116D9D7635D}"/>
          </ac:spMkLst>
        </pc:spChg>
        <pc:spChg chg="add">
          <ac:chgData name="Christine Reeves" userId="e295944d-944d-4f89-b345-2bac413fc687" providerId="ADAL" clId="{86D383B9-DF4D-4D3C-98FE-B75161B8BFF2}" dt="2023-11-13T23:54:16.307" v="31" actId="26606"/>
          <ac:spMkLst>
            <pc:docMk/>
            <pc:sldMk cId="2331797544" sldId="256"/>
            <ac:spMk id="26" creationId="{37D0A513-E370-457A-B709-5F32B96BAE2D}"/>
          </ac:spMkLst>
        </pc:spChg>
        <pc:spChg chg="add">
          <ac:chgData name="Christine Reeves" userId="e295944d-944d-4f89-b345-2bac413fc687" providerId="ADAL" clId="{86D383B9-DF4D-4D3C-98FE-B75161B8BFF2}" dt="2023-11-13T23:54:16.307" v="31" actId="26606"/>
          <ac:spMkLst>
            <pc:docMk/>
            <pc:sldMk cId="2331797544" sldId="256"/>
            <ac:spMk id="28" creationId="{450AC02B-DCE7-4E0D-ADF6-86386C91670D}"/>
          </ac:spMkLst>
        </pc:spChg>
        <pc:spChg chg="add">
          <ac:chgData name="Christine Reeves" userId="e295944d-944d-4f89-b345-2bac413fc687" providerId="ADAL" clId="{86D383B9-DF4D-4D3C-98FE-B75161B8BFF2}" dt="2023-11-13T23:54:16.307" v="31" actId="26606"/>
          <ac:spMkLst>
            <pc:docMk/>
            <pc:sldMk cId="2331797544" sldId="256"/>
            <ac:spMk id="30" creationId="{B482A85D-CD80-4811-B1B6-C3F136B10822}"/>
          </ac:spMkLst>
        </pc:spChg>
        <pc:picChg chg="add mod ord">
          <ac:chgData name="Christine Reeves" userId="e295944d-944d-4f89-b345-2bac413fc687" providerId="ADAL" clId="{86D383B9-DF4D-4D3C-98FE-B75161B8BFF2}" dt="2023-11-13T23:54:16.307" v="31" actId="26606"/>
          <ac:picMkLst>
            <pc:docMk/>
            <pc:sldMk cId="2331797544" sldId="256"/>
            <ac:picMk id="3" creationId="{9072EFE7-CA7C-15A1-D6D9-3763B97BCAF9}"/>
          </ac:picMkLst>
        </pc:picChg>
        <pc:picChg chg="mod">
          <ac:chgData name="Christine Reeves" userId="e295944d-944d-4f89-b345-2bac413fc687" providerId="ADAL" clId="{86D383B9-DF4D-4D3C-98FE-B75161B8BFF2}" dt="2023-11-13T23:54:16.307" v="31" actId="26606"/>
          <ac:picMkLst>
            <pc:docMk/>
            <pc:sldMk cId="2331797544" sldId="256"/>
            <ac:picMk id="4" creationId="{00000000-0000-0000-0000-000000000000}"/>
          </ac:picMkLst>
        </pc:picChg>
        <pc:picChg chg="del">
          <ac:chgData name="Christine Reeves" userId="e295944d-944d-4f89-b345-2bac413fc687" providerId="ADAL" clId="{86D383B9-DF4D-4D3C-98FE-B75161B8BFF2}" dt="2023-11-13T23:52:04.097" v="0" actId="478"/>
          <ac:picMkLst>
            <pc:docMk/>
            <pc:sldMk cId="2331797544" sldId="256"/>
            <ac:picMk id="5" creationId="{00000000-0000-0000-0000-000000000000}"/>
          </ac:picMkLst>
        </pc:picChg>
        <pc:picChg chg="mod">
          <ac:chgData name="Christine Reeves" userId="e295944d-944d-4f89-b345-2bac413fc687" providerId="ADAL" clId="{86D383B9-DF4D-4D3C-98FE-B75161B8BFF2}" dt="2023-11-13T23:54:16.307" v="31" actId="26606"/>
          <ac:picMkLst>
            <pc:docMk/>
            <pc:sldMk cId="2331797544" sldId="256"/>
            <ac:picMk id="6" creationId="{00000000-0000-0000-0000-000000000000}"/>
          </ac:picMkLst>
        </pc:picChg>
        <pc:cxnChg chg="add del">
          <ac:chgData name="Christine Reeves" userId="e295944d-944d-4f89-b345-2bac413fc687" providerId="ADAL" clId="{86D383B9-DF4D-4D3C-98FE-B75161B8BFF2}" dt="2023-11-13T23:54:16.307" v="31" actId="26606"/>
          <ac:cxnSpMkLst>
            <pc:docMk/>
            <pc:sldMk cId="2331797544" sldId="256"/>
            <ac:cxnSpMk id="17" creationId="{73A16B78-E8EF-4C99-BDA5-80142980AE93}"/>
          </ac:cxnSpMkLst>
        </pc:cxnChg>
        <pc:cxnChg chg="add">
          <ac:chgData name="Christine Reeves" userId="e295944d-944d-4f89-b345-2bac413fc687" providerId="ADAL" clId="{86D383B9-DF4D-4D3C-98FE-B75161B8BFF2}" dt="2023-11-13T23:54:16.307" v="31" actId="26606"/>
          <ac:cxnSpMkLst>
            <pc:docMk/>
            <pc:sldMk cId="2331797544" sldId="256"/>
            <ac:cxnSpMk id="32" creationId="{DA4AC0D3-E53A-467F-AC69-13CED2B336B9}"/>
          </ac:cxnSpMkLst>
        </pc:cxnChg>
      </pc:sldChg>
      <pc:sldChg chg="addSp delSp modSp mod">
        <pc:chgData name="Christine Reeves" userId="e295944d-944d-4f89-b345-2bac413fc687" providerId="ADAL" clId="{86D383B9-DF4D-4D3C-98FE-B75161B8BFF2}" dt="2023-11-13T23:53:48.270" v="15" actId="1076"/>
        <pc:sldMkLst>
          <pc:docMk/>
          <pc:sldMk cId="1288381480" sldId="266"/>
        </pc:sldMkLst>
        <pc:spChg chg="mod">
          <ac:chgData name="Christine Reeves" userId="e295944d-944d-4f89-b345-2bac413fc687" providerId="ADAL" clId="{86D383B9-DF4D-4D3C-98FE-B75161B8BFF2}" dt="2023-11-13T23:53:37.120" v="13" actId="1076"/>
          <ac:spMkLst>
            <pc:docMk/>
            <pc:sldMk cId="1288381480" sldId="266"/>
            <ac:spMk id="3" creationId="{00000000-0000-0000-0000-000000000000}"/>
          </ac:spMkLst>
        </pc:spChg>
        <pc:picChg chg="add mod">
          <ac:chgData name="Christine Reeves" userId="e295944d-944d-4f89-b345-2bac413fc687" providerId="ADAL" clId="{86D383B9-DF4D-4D3C-98FE-B75161B8BFF2}" dt="2023-11-13T23:53:48.270" v="15" actId="1076"/>
          <ac:picMkLst>
            <pc:docMk/>
            <pc:sldMk cId="1288381480" sldId="266"/>
            <ac:picMk id="2" creationId="{9072EFE7-CA7C-15A1-D6D9-3763B97BCAF9}"/>
          </ac:picMkLst>
        </pc:picChg>
        <pc:picChg chg="mod">
          <ac:chgData name="Christine Reeves" userId="e295944d-944d-4f89-b345-2bac413fc687" providerId="ADAL" clId="{86D383B9-DF4D-4D3C-98FE-B75161B8BFF2}" dt="2023-11-13T23:53:26.912" v="11" actId="1076"/>
          <ac:picMkLst>
            <pc:docMk/>
            <pc:sldMk cId="1288381480" sldId="266"/>
            <ac:picMk id="5" creationId="{00000000-0000-0000-0000-000000000000}"/>
          </ac:picMkLst>
        </pc:picChg>
        <pc:picChg chg="del">
          <ac:chgData name="Christine Reeves" userId="e295944d-944d-4f89-b345-2bac413fc687" providerId="ADAL" clId="{86D383B9-DF4D-4D3C-98FE-B75161B8BFF2}" dt="2023-11-13T23:52:53.064" v="5" actId="478"/>
          <ac:picMkLst>
            <pc:docMk/>
            <pc:sldMk cId="1288381480" sldId="266"/>
            <ac:picMk id="6" creationId="{00000000-0000-0000-0000-000000000000}"/>
          </ac:picMkLst>
        </pc:picChg>
        <pc:picChg chg="mod">
          <ac:chgData name="Christine Reeves" userId="e295944d-944d-4f89-b345-2bac413fc687" providerId="ADAL" clId="{86D383B9-DF4D-4D3C-98FE-B75161B8BFF2}" dt="2023-11-13T23:53:41.679" v="14" actId="1076"/>
          <ac:picMkLst>
            <pc:docMk/>
            <pc:sldMk cId="1288381480" sldId="266"/>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D1F6B-BDE6-4202-9B31-B84668E8CF9F}"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1B8DF-5B0D-4350-BF77-982B25259AE5}" type="slidenum">
              <a:rPr lang="en-US" smtClean="0"/>
              <a:t>‹#›</a:t>
            </a:fld>
            <a:endParaRPr lang="en-US"/>
          </a:p>
        </p:txBody>
      </p:sp>
    </p:spTree>
    <p:extLst>
      <p:ext uri="{BB962C8B-B14F-4D97-AF65-F5344CB8AC3E}">
        <p14:creationId xmlns:p14="http://schemas.microsoft.com/office/powerpoint/2010/main" val="304883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was developed by the </a:t>
            </a:r>
            <a:r>
              <a:rPr lang="en-US" b="1" dirty="0"/>
              <a:t>Central</a:t>
            </a:r>
            <a:r>
              <a:rPr lang="en-US" b="1" baseline="0" dirty="0"/>
              <a:t> Texas Regional Advisory Council </a:t>
            </a:r>
            <a:r>
              <a:rPr lang="en-US" baseline="0" dirty="0"/>
              <a:t>and the </a:t>
            </a:r>
            <a:r>
              <a:rPr lang="en-US" b="1" baseline="0" dirty="0"/>
              <a:t>Heart of Texas Regional Advisory Council </a:t>
            </a:r>
            <a:r>
              <a:rPr lang="en-US" baseline="0" dirty="0"/>
              <a:t>in concert with our regional trauma physicians and leaders. It is for use exclusively in school districts in Trauma Service Area L &amp; M. This is intended to address HB 496 that indicates chest seals are required equipment in a school’s bleeding control kits.</a:t>
            </a:r>
          </a:p>
          <a:p>
            <a:endParaRPr lang="en-US" baseline="0" dirty="0"/>
          </a:p>
          <a:p>
            <a:r>
              <a:rPr lang="en-US" baseline="0" dirty="0"/>
              <a:t>Counties: Bell, Coryell, Milam, Lampasas, Hamilton, Mills, Falls, Limestone, Hill, </a:t>
            </a:r>
            <a:r>
              <a:rPr lang="en-US" baseline="0" dirty="0" err="1"/>
              <a:t>Mclennan</a:t>
            </a:r>
            <a:r>
              <a:rPr lang="en-US" baseline="0" dirty="0"/>
              <a:t>, Bosque</a:t>
            </a:r>
            <a:endParaRPr lang="en-US" dirty="0"/>
          </a:p>
        </p:txBody>
      </p:sp>
      <p:sp>
        <p:nvSpPr>
          <p:cNvPr id="4" name="Slide Number Placeholder 3"/>
          <p:cNvSpPr>
            <a:spLocks noGrp="1"/>
          </p:cNvSpPr>
          <p:nvPr>
            <p:ph type="sldNum" sz="quarter" idx="10"/>
          </p:nvPr>
        </p:nvSpPr>
        <p:spPr/>
        <p:txBody>
          <a:bodyPr/>
          <a:lstStyle/>
          <a:p>
            <a:fld id="{9D41B8DF-5B0D-4350-BF77-982B25259AE5}" type="slidenum">
              <a:rPr lang="en-US" smtClean="0"/>
              <a:t>1</a:t>
            </a:fld>
            <a:endParaRPr lang="en-US"/>
          </a:p>
        </p:txBody>
      </p:sp>
    </p:spTree>
    <p:extLst>
      <p:ext uri="{BB962C8B-B14F-4D97-AF65-F5344CB8AC3E}">
        <p14:creationId xmlns:p14="http://schemas.microsoft.com/office/powerpoint/2010/main" val="255105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a:t>
            </a:r>
            <a:r>
              <a:rPr lang="en-US" baseline="0" dirty="0"/>
              <a:t> to </a:t>
            </a:r>
            <a:r>
              <a:rPr lang="en-US" b="1" u="sng" baseline="0" dirty="0"/>
              <a:t>avoid</a:t>
            </a:r>
            <a:r>
              <a:rPr lang="en-US" baseline="0" dirty="0"/>
              <a:t> discussing vented versus non-vented. The emphasis should remain on the fact that it is a bandage for use exclusively on chest wounds. Bleeding events on any other part of the body should be referred back to Stop the Bleed ABCs.</a:t>
            </a:r>
          </a:p>
          <a:p>
            <a:endParaRPr lang="en-US" baseline="0" dirty="0"/>
          </a:p>
          <a:p>
            <a:r>
              <a:rPr lang="en-US" baseline="0" dirty="0"/>
              <a:t>There are various brands of chest seals and they have some differences like size and shape. Refer to images.</a:t>
            </a:r>
          </a:p>
          <a:p>
            <a:endParaRPr lang="en-US" baseline="0" dirty="0"/>
          </a:p>
          <a:p>
            <a:r>
              <a:rPr lang="en-US" baseline="0" dirty="0"/>
              <a:t>Suggestion: Try asking the audience, “</a:t>
            </a:r>
            <a:r>
              <a:rPr lang="en-US" i="1" baseline="0" dirty="0"/>
              <a:t>Where do you place a chest seal</a:t>
            </a:r>
            <a:r>
              <a:rPr lang="en-US" baseline="0" dirty="0"/>
              <a:t>?” It should be obvious in the name and stating it out loud will remove ambiguity.</a:t>
            </a:r>
            <a:endParaRPr lang="en-US" dirty="0"/>
          </a:p>
        </p:txBody>
      </p:sp>
      <p:sp>
        <p:nvSpPr>
          <p:cNvPr id="4" name="Slide Number Placeholder 3"/>
          <p:cNvSpPr>
            <a:spLocks noGrp="1"/>
          </p:cNvSpPr>
          <p:nvPr>
            <p:ph type="sldNum" sz="quarter" idx="10"/>
          </p:nvPr>
        </p:nvSpPr>
        <p:spPr/>
        <p:txBody>
          <a:bodyPr/>
          <a:lstStyle/>
          <a:p>
            <a:fld id="{9D41B8DF-5B0D-4350-BF77-982B25259AE5}" type="slidenum">
              <a:rPr lang="en-US" smtClean="0"/>
              <a:t>2</a:t>
            </a:fld>
            <a:endParaRPr lang="en-US"/>
          </a:p>
        </p:txBody>
      </p:sp>
    </p:spTree>
    <p:extLst>
      <p:ext uri="{BB962C8B-B14F-4D97-AF65-F5344CB8AC3E}">
        <p14:creationId xmlns:p14="http://schemas.microsoft.com/office/powerpoint/2010/main" val="424361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should </a:t>
            </a:r>
            <a:r>
              <a:rPr lang="en-US" b="1" u="sng" dirty="0"/>
              <a:t>avoid</a:t>
            </a:r>
            <a:r>
              <a:rPr lang="en-US" dirty="0"/>
              <a:t> medical</a:t>
            </a:r>
            <a:r>
              <a:rPr lang="en-US" baseline="0" dirty="0"/>
              <a:t> terminology. Anatomy figures were omitted intentionally to avoid confusion or “assessments” based on extraneous information.</a:t>
            </a:r>
          </a:p>
          <a:p>
            <a:endParaRPr lang="en-US" baseline="0" dirty="0"/>
          </a:p>
          <a:p>
            <a:r>
              <a:rPr lang="en-US" baseline="0" dirty="0"/>
              <a:t>If bleeding is present, refer to Stop the Bleed ABCs. </a:t>
            </a:r>
          </a:p>
          <a:p>
            <a:endParaRPr lang="en-US" baseline="0" dirty="0"/>
          </a:p>
        </p:txBody>
      </p:sp>
      <p:sp>
        <p:nvSpPr>
          <p:cNvPr id="4" name="Slide Number Placeholder 3"/>
          <p:cNvSpPr>
            <a:spLocks noGrp="1"/>
          </p:cNvSpPr>
          <p:nvPr>
            <p:ph type="sldNum" sz="quarter" idx="10"/>
          </p:nvPr>
        </p:nvSpPr>
        <p:spPr/>
        <p:txBody>
          <a:bodyPr/>
          <a:lstStyle/>
          <a:p>
            <a:fld id="{9D41B8DF-5B0D-4350-BF77-982B25259AE5}" type="slidenum">
              <a:rPr lang="en-US" smtClean="0"/>
              <a:t>3</a:t>
            </a:fld>
            <a:endParaRPr lang="en-US"/>
          </a:p>
        </p:txBody>
      </p:sp>
    </p:spTree>
    <p:extLst>
      <p:ext uri="{BB962C8B-B14F-4D97-AF65-F5344CB8AC3E}">
        <p14:creationId xmlns:p14="http://schemas.microsoft.com/office/powerpoint/2010/main" val="222626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Chest</a:t>
            </a:r>
            <a:r>
              <a:rPr lang="en-US" baseline="0" dirty="0"/>
              <a:t> seals currently available in the region are vented. Non-vented chest seals should not be a part of the training. As such, there is no need to discuss “burping” or needle decompression. </a:t>
            </a:r>
          </a:p>
          <a:p>
            <a:endParaRPr lang="en-US" baseline="0" dirty="0"/>
          </a:p>
          <a:p>
            <a:r>
              <a:rPr lang="en-US" baseline="0" dirty="0"/>
              <a:t>Any further “assessments” may lead to confusion. </a:t>
            </a:r>
            <a:r>
              <a:rPr lang="en-US" b="1" u="sng" baseline="0" dirty="0"/>
              <a:t>Avoid</a:t>
            </a:r>
            <a:r>
              <a:rPr lang="en-US" baseline="0" dirty="0"/>
              <a:t> any clinical algorithms.</a:t>
            </a:r>
            <a:endParaRPr lang="en-US" dirty="0"/>
          </a:p>
        </p:txBody>
      </p:sp>
      <p:sp>
        <p:nvSpPr>
          <p:cNvPr id="4" name="Slide Number Placeholder 3"/>
          <p:cNvSpPr>
            <a:spLocks noGrp="1"/>
          </p:cNvSpPr>
          <p:nvPr>
            <p:ph type="sldNum" sz="quarter" idx="10"/>
          </p:nvPr>
        </p:nvSpPr>
        <p:spPr/>
        <p:txBody>
          <a:bodyPr/>
          <a:lstStyle/>
          <a:p>
            <a:fld id="{9D41B8DF-5B0D-4350-BF77-982B25259AE5}" type="slidenum">
              <a:rPr lang="en-US" smtClean="0"/>
              <a:t>4</a:t>
            </a:fld>
            <a:endParaRPr lang="en-US"/>
          </a:p>
        </p:txBody>
      </p:sp>
    </p:spTree>
    <p:extLst>
      <p:ext uri="{BB962C8B-B14F-4D97-AF65-F5344CB8AC3E}">
        <p14:creationId xmlns:p14="http://schemas.microsoft.com/office/powerpoint/2010/main" val="298096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image represents the chest seal being </a:t>
            </a:r>
            <a:r>
              <a:rPr lang="en-US" b="1" u="sng" baseline="0" dirty="0"/>
              <a:t>centered</a:t>
            </a:r>
            <a:r>
              <a:rPr lang="en-US" baseline="0" dirty="0"/>
              <a:t> over the wound. While vents are visible here, there is no need to address. Red tab on chest seal is specific to this brand. It may not be present on chest seal in their kits. All vented chest seals operate in the same way. Slide 2 shows how chest seals can come in different shapes, sizes, and look.</a:t>
            </a:r>
            <a:endParaRPr lang="en-US" dirty="0"/>
          </a:p>
        </p:txBody>
      </p:sp>
      <p:sp>
        <p:nvSpPr>
          <p:cNvPr id="4" name="Slide Number Placeholder 3"/>
          <p:cNvSpPr>
            <a:spLocks noGrp="1"/>
          </p:cNvSpPr>
          <p:nvPr>
            <p:ph type="sldNum" sz="quarter" idx="10"/>
          </p:nvPr>
        </p:nvSpPr>
        <p:spPr/>
        <p:txBody>
          <a:bodyPr/>
          <a:lstStyle/>
          <a:p>
            <a:fld id="{9D41B8DF-5B0D-4350-BF77-982B25259AE5}" type="slidenum">
              <a:rPr lang="en-US" smtClean="0"/>
              <a:t>5</a:t>
            </a:fld>
            <a:endParaRPr lang="en-US"/>
          </a:p>
        </p:txBody>
      </p:sp>
    </p:spTree>
    <p:extLst>
      <p:ext uri="{BB962C8B-B14F-4D97-AF65-F5344CB8AC3E}">
        <p14:creationId xmlns:p14="http://schemas.microsoft.com/office/powerpoint/2010/main" val="383684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For instructors only:</a:t>
            </a:r>
          </a:p>
          <a:p>
            <a:endParaRPr lang="en-US" dirty="0"/>
          </a:p>
          <a:p>
            <a:r>
              <a:rPr lang="en-US" dirty="0"/>
              <a:t>Answer questions</a:t>
            </a:r>
            <a:r>
              <a:rPr lang="en-US" baseline="0" dirty="0"/>
              <a:t> using the Stop the Bleed ABCs or the chest seal ABCs. </a:t>
            </a:r>
          </a:p>
          <a:p>
            <a:endParaRPr lang="en-US" baseline="0" dirty="0"/>
          </a:p>
          <a:p>
            <a:r>
              <a:rPr lang="en-US" baseline="0" dirty="0"/>
              <a:t>For example, “What if the person’s organs are hanging out of their body?” This is not addressed in either presentation. Actions beyond the scope of these presentations are likely beyond the scope of the participants. </a:t>
            </a:r>
          </a:p>
          <a:p>
            <a:endParaRPr lang="en-US" baseline="0" dirty="0"/>
          </a:p>
          <a:p>
            <a:r>
              <a:rPr lang="en-US" baseline="0" dirty="0"/>
              <a:t>Training, school, degrees, and professions exist that can address complex medical emergencies. Some injuries are beyond field interventions by the lay person.</a:t>
            </a:r>
            <a:endParaRPr lang="en-US" dirty="0"/>
          </a:p>
        </p:txBody>
      </p:sp>
      <p:sp>
        <p:nvSpPr>
          <p:cNvPr id="4" name="Slide Number Placeholder 3"/>
          <p:cNvSpPr>
            <a:spLocks noGrp="1"/>
          </p:cNvSpPr>
          <p:nvPr>
            <p:ph type="sldNum" sz="quarter" idx="10"/>
          </p:nvPr>
        </p:nvSpPr>
        <p:spPr/>
        <p:txBody>
          <a:bodyPr/>
          <a:lstStyle/>
          <a:p>
            <a:fld id="{9D41B8DF-5B0D-4350-BF77-982B25259AE5}" type="slidenum">
              <a:rPr lang="en-US" smtClean="0"/>
              <a:t>6</a:t>
            </a:fld>
            <a:endParaRPr lang="en-US"/>
          </a:p>
        </p:txBody>
      </p:sp>
    </p:spTree>
    <p:extLst>
      <p:ext uri="{BB962C8B-B14F-4D97-AF65-F5344CB8AC3E}">
        <p14:creationId xmlns:p14="http://schemas.microsoft.com/office/powerpoint/2010/main" val="312702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046BBB-A0D6-48F4-9A47-2FE4FDD79CD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4050-67F9-4467-963A-685315B7D41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19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46BBB-A0D6-48F4-9A47-2FE4FDD79CD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4050-67F9-4467-963A-685315B7D41B}" type="slidenum">
              <a:rPr lang="en-US" smtClean="0"/>
              <a:t>‹#›</a:t>
            </a:fld>
            <a:endParaRPr lang="en-US"/>
          </a:p>
        </p:txBody>
      </p:sp>
    </p:spTree>
    <p:extLst>
      <p:ext uri="{BB962C8B-B14F-4D97-AF65-F5344CB8AC3E}">
        <p14:creationId xmlns:p14="http://schemas.microsoft.com/office/powerpoint/2010/main" val="177713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46BBB-A0D6-48F4-9A47-2FE4FDD79CD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4050-67F9-4467-963A-685315B7D41B}" type="slidenum">
              <a:rPr lang="en-US" smtClean="0"/>
              <a:t>‹#›</a:t>
            </a:fld>
            <a:endParaRPr lang="en-US"/>
          </a:p>
        </p:txBody>
      </p:sp>
    </p:spTree>
    <p:extLst>
      <p:ext uri="{BB962C8B-B14F-4D97-AF65-F5344CB8AC3E}">
        <p14:creationId xmlns:p14="http://schemas.microsoft.com/office/powerpoint/2010/main" val="366331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46BBB-A0D6-48F4-9A47-2FE4FDD79CD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4050-67F9-4467-963A-685315B7D41B}" type="slidenum">
              <a:rPr lang="en-US" smtClean="0"/>
              <a:t>‹#›</a:t>
            </a:fld>
            <a:endParaRPr lang="en-US"/>
          </a:p>
        </p:txBody>
      </p:sp>
    </p:spTree>
    <p:extLst>
      <p:ext uri="{BB962C8B-B14F-4D97-AF65-F5344CB8AC3E}">
        <p14:creationId xmlns:p14="http://schemas.microsoft.com/office/powerpoint/2010/main" val="266609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046BBB-A0D6-48F4-9A47-2FE4FDD79CD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F4050-67F9-4467-963A-685315B7D41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21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046BBB-A0D6-48F4-9A47-2FE4FDD79CD1}"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F4050-67F9-4467-963A-685315B7D41B}" type="slidenum">
              <a:rPr lang="en-US" smtClean="0"/>
              <a:t>‹#›</a:t>
            </a:fld>
            <a:endParaRPr lang="en-US"/>
          </a:p>
        </p:txBody>
      </p:sp>
    </p:spTree>
    <p:extLst>
      <p:ext uri="{BB962C8B-B14F-4D97-AF65-F5344CB8AC3E}">
        <p14:creationId xmlns:p14="http://schemas.microsoft.com/office/powerpoint/2010/main" val="343563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046BBB-A0D6-48F4-9A47-2FE4FDD79CD1}"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F4050-67F9-4467-963A-685315B7D41B}" type="slidenum">
              <a:rPr lang="en-US" smtClean="0"/>
              <a:t>‹#›</a:t>
            </a:fld>
            <a:endParaRPr lang="en-US"/>
          </a:p>
        </p:txBody>
      </p:sp>
    </p:spTree>
    <p:extLst>
      <p:ext uri="{BB962C8B-B14F-4D97-AF65-F5344CB8AC3E}">
        <p14:creationId xmlns:p14="http://schemas.microsoft.com/office/powerpoint/2010/main" val="378402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046BBB-A0D6-48F4-9A47-2FE4FDD79CD1}"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F4050-67F9-4467-963A-685315B7D41B}" type="slidenum">
              <a:rPr lang="en-US" smtClean="0"/>
              <a:t>‹#›</a:t>
            </a:fld>
            <a:endParaRPr lang="en-US"/>
          </a:p>
        </p:txBody>
      </p:sp>
    </p:spTree>
    <p:extLst>
      <p:ext uri="{BB962C8B-B14F-4D97-AF65-F5344CB8AC3E}">
        <p14:creationId xmlns:p14="http://schemas.microsoft.com/office/powerpoint/2010/main" val="396506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046BBB-A0D6-48F4-9A47-2FE4FDD79CD1}" type="datetimeFigureOut">
              <a:rPr lang="en-US" smtClean="0"/>
              <a:t>11/13/2023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EF4050-67F9-4467-963A-685315B7D41B}" type="slidenum">
              <a:rPr lang="en-US" smtClean="0"/>
              <a:t>‹#›</a:t>
            </a:fld>
            <a:endParaRPr lang="en-US"/>
          </a:p>
        </p:txBody>
      </p:sp>
    </p:spTree>
    <p:extLst>
      <p:ext uri="{BB962C8B-B14F-4D97-AF65-F5344CB8AC3E}">
        <p14:creationId xmlns:p14="http://schemas.microsoft.com/office/powerpoint/2010/main" val="358529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046BBB-A0D6-48F4-9A47-2FE4FDD79CD1}" type="datetimeFigureOut">
              <a:rPr lang="en-US" smtClean="0"/>
              <a:t>11/13/2023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F4050-67F9-4467-963A-685315B7D41B}" type="slidenum">
              <a:rPr lang="en-US" smtClean="0"/>
              <a:t>‹#›</a:t>
            </a:fld>
            <a:endParaRPr lang="en-US"/>
          </a:p>
        </p:txBody>
      </p:sp>
    </p:spTree>
    <p:extLst>
      <p:ext uri="{BB962C8B-B14F-4D97-AF65-F5344CB8AC3E}">
        <p14:creationId xmlns:p14="http://schemas.microsoft.com/office/powerpoint/2010/main" val="15284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046BBB-A0D6-48F4-9A47-2FE4FDD79CD1}"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F4050-67F9-4467-963A-685315B7D41B}" type="slidenum">
              <a:rPr lang="en-US" smtClean="0"/>
              <a:t>‹#›</a:t>
            </a:fld>
            <a:endParaRPr lang="en-US"/>
          </a:p>
        </p:txBody>
      </p:sp>
    </p:spTree>
    <p:extLst>
      <p:ext uri="{BB962C8B-B14F-4D97-AF65-F5344CB8AC3E}">
        <p14:creationId xmlns:p14="http://schemas.microsoft.com/office/powerpoint/2010/main" val="150393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046BBB-A0D6-48F4-9A47-2FE4FDD79CD1}" type="datetimeFigureOut">
              <a:rPr lang="en-US" smtClean="0"/>
              <a:t>11/13/2023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F4050-67F9-4467-963A-685315B7D41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9898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7D0A513-E370-457A-B709-5F32B96BA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0AC02B-DCE7-4E0D-ADF6-86386C916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B482A85D-CD80-4811-B1B6-C3F136B10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5961344" y="758952"/>
            <a:ext cx="5542398" cy="3566160"/>
          </a:xfrm>
        </p:spPr>
        <p:txBody>
          <a:bodyPr>
            <a:normAutofit/>
          </a:bodyPr>
          <a:lstStyle/>
          <a:p>
            <a:r>
              <a:rPr lang="en-US" b="1">
                <a:solidFill>
                  <a:srgbClr val="FFFFFF"/>
                </a:solidFill>
              </a:rPr>
              <a:t>Chest Seal Use &amp; Training</a:t>
            </a:r>
          </a:p>
        </p:txBody>
      </p:sp>
      <p:pic>
        <p:nvPicPr>
          <p:cNvPr id="3" name="Picture 2" descr="A map of texas with a red star&#10;&#10;Description automatically generated">
            <a:extLst>
              <a:ext uri="{FF2B5EF4-FFF2-40B4-BE49-F238E27FC236}">
                <a16:creationId xmlns:a16="http://schemas.microsoft.com/office/drawing/2014/main" id="{9072EFE7-CA7C-15A1-D6D9-3763B97BC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029" y="620722"/>
            <a:ext cx="1755797" cy="17557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59" y="2972368"/>
            <a:ext cx="4026517" cy="885833"/>
          </a:xfrm>
          <a:prstGeom prst="rect">
            <a:avLst/>
          </a:prstGeom>
        </p:spPr>
      </p:pic>
      <p:cxnSp>
        <p:nvCxnSpPr>
          <p:cNvPr id="32" name="Straight Connector 31">
            <a:extLst>
              <a:ext uri="{FF2B5EF4-FFF2-40B4-BE49-F238E27FC236}">
                <a16:creationId xmlns:a16="http://schemas.microsoft.com/office/drawing/2014/main" id="{DA4AC0D3-E53A-467F-AC69-13CED2B336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5156" y="4454051"/>
            <a:ext cx="2265543" cy="1755797"/>
          </a:xfrm>
          <a:prstGeom prst="rect">
            <a:avLst/>
          </a:prstGeom>
        </p:spPr>
      </p:pic>
    </p:spTree>
    <p:extLst>
      <p:ext uri="{BB962C8B-B14F-4D97-AF65-F5344CB8AC3E}">
        <p14:creationId xmlns:p14="http://schemas.microsoft.com/office/powerpoint/2010/main" val="233179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chest seal?</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860" t="10173" r="8442" b="11202"/>
          <a:stretch/>
        </p:blipFill>
        <p:spPr>
          <a:xfrm>
            <a:off x="503140" y="3791740"/>
            <a:ext cx="2575296" cy="23088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8032" y="3778092"/>
            <a:ext cx="2330177" cy="233017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041" y="3778092"/>
            <a:ext cx="2211849" cy="2362255"/>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25303" t="13746" r="4868" b="16014"/>
          <a:stretch/>
        </p:blipFill>
        <p:spPr>
          <a:xfrm>
            <a:off x="9608942" y="3778092"/>
            <a:ext cx="2120657" cy="2133181"/>
          </a:xfrm>
          <a:prstGeom prst="rect">
            <a:avLst/>
          </a:prstGeom>
        </p:spPr>
      </p:pic>
      <p:sp>
        <p:nvSpPr>
          <p:cNvPr id="7" name="TextBox 6"/>
          <p:cNvSpPr txBox="1"/>
          <p:nvPr/>
        </p:nvSpPr>
        <p:spPr>
          <a:xfrm>
            <a:off x="828963" y="2049646"/>
            <a:ext cx="9206552" cy="1200329"/>
          </a:xfrm>
          <a:prstGeom prst="rect">
            <a:avLst/>
          </a:prstGeom>
          <a:noFill/>
        </p:spPr>
        <p:txBody>
          <a:bodyPr wrap="square" rtlCol="0">
            <a:spAutoFit/>
          </a:bodyPr>
          <a:lstStyle/>
          <a:p>
            <a:pPr marL="285750" indent="-285750">
              <a:buFont typeface="Arial" panose="020B0604020202020204" pitchFamily="34" charset="0"/>
              <a:buChar char="•"/>
            </a:pPr>
            <a:r>
              <a:rPr lang="en-US" sz="3600" dirty="0"/>
              <a:t>A clear bandage with strong glue </a:t>
            </a:r>
          </a:p>
          <a:p>
            <a:r>
              <a:rPr lang="en-US" sz="3600" dirty="0"/>
              <a:t>  used for chest wounds</a:t>
            </a:r>
          </a:p>
        </p:txBody>
      </p:sp>
    </p:spTree>
    <p:extLst>
      <p:ext uri="{BB962C8B-B14F-4D97-AF65-F5344CB8AC3E}">
        <p14:creationId xmlns:p14="http://schemas.microsoft.com/office/powerpoint/2010/main" val="60263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a Chest Seal on a chest wound</a:t>
            </a:r>
          </a:p>
        </p:txBody>
      </p:sp>
      <p:sp>
        <p:nvSpPr>
          <p:cNvPr id="3" name="Content Placeholder 2"/>
          <p:cNvSpPr>
            <a:spLocks noGrp="1"/>
          </p:cNvSpPr>
          <p:nvPr>
            <p:ph idx="1"/>
          </p:nvPr>
        </p:nvSpPr>
        <p:spPr>
          <a:xfrm>
            <a:off x="840689" y="1896686"/>
            <a:ext cx="11876936" cy="5427843"/>
          </a:xfrm>
        </p:spPr>
        <p:txBody>
          <a:bodyPr>
            <a:normAutofit/>
          </a:bodyPr>
          <a:lstStyle/>
          <a:p>
            <a:pPr marL="0" indent="0">
              <a:buNone/>
            </a:pPr>
            <a:r>
              <a:rPr lang="en-US" sz="6600" b="1" dirty="0">
                <a:solidFill>
                  <a:srgbClr val="FF0000"/>
                </a:solidFill>
              </a:rPr>
              <a:t>A</a:t>
            </a:r>
            <a:r>
              <a:rPr lang="en-US" sz="6600" b="1" dirty="0"/>
              <a:t>ir</a:t>
            </a:r>
            <a:r>
              <a:rPr lang="en-US" sz="2800" b="1" dirty="0"/>
              <a:t>: If you </a:t>
            </a:r>
            <a:r>
              <a:rPr lang="en-US" sz="2800" b="1" i="1" u="sng" dirty="0"/>
              <a:t>hear</a:t>
            </a:r>
            <a:r>
              <a:rPr lang="en-US" sz="2800" b="1" dirty="0"/>
              <a:t> </a:t>
            </a:r>
            <a:r>
              <a:rPr lang="en-US" sz="2800" b="1" dirty="0">
                <a:solidFill>
                  <a:srgbClr val="FF0000"/>
                </a:solidFill>
              </a:rPr>
              <a:t>air</a:t>
            </a:r>
            <a:r>
              <a:rPr lang="en-US" sz="2800" b="1" dirty="0"/>
              <a:t>.</a:t>
            </a:r>
            <a:endParaRPr lang="en-US" sz="6600" b="1" dirty="0">
              <a:solidFill>
                <a:schemeClr val="tx1"/>
              </a:solidFill>
            </a:endParaRPr>
          </a:p>
          <a:p>
            <a:pPr marL="0" indent="0">
              <a:buNone/>
            </a:pPr>
            <a:r>
              <a:rPr lang="en-US" sz="6600" b="1" dirty="0">
                <a:solidFill>
                  <a:srgbClr val="FF0000"/>
                </a:solidFill>
              </a:rPr>
              <a:t>B</a:t>
            </a:r>
            <a:r>
              <a:rPr lang="en-US" sz="6600" b="1" dirty="0"/>
              <a:t>ubbles</a:t>
            </a:r>
            <a:r>
              <a:rPr lang="en-US" sz="3000" b="1" dirty="0"/>
              <a:t>: If you </a:t>
            </a:r>
            <a:r>
              <a:rPr lang="en-US" sz="3000" b="1" i="1" u="sng" dirty="0"/>
              <a:t>see </a:t>
            </a:r>
            <a:r>
              <a:rPr lang="en-US" sz="3000" b="1" dirty="0"/>
              <a:t>or</a:t>
            </a:r>
            <a:r>
              <a:rPr lang="en-US" sz="3000" b="1" i="1" u="sng" dirty="0"/>
              <a:t> hear</a:t>
            </a:r>
            <a:r>
              <a:rPr lang="en-US" sz="3000" b="1" dirty="0"/>
              <a:t> </a:t>
            </a:r>
            <a:r>
              <a:rPr lang="en-US" sz="3000" b="1" dirty="0">
                <a:solidFill>
                  <a:srgbClr val="FF0000"/>
                </a:solidFill>
              </a:rPr>
              <a:t>bubbles</a:t>
            </a:r>
            <a:r>
              <a:rPr lang="en-US" sz="3000" b="1" dirty="0">
                <a:solidFill>
                  <a:schemeClr val="tx1"/>
                </a:solidFill>
              </a:rPr>
              <a:t>.</a:t>
            </a:r>
          </a:p>
          <a:p>
            <a:pPr marL="0" indent="0">
              <a:buNone/>
            </a:pPr>
            <a:r>
              <a:rPr lang="en-US" sz="6600" b="1" dirty="0">
                <a:solidFill>
                  <a:srgbClr val="FF0000"/>
                </a:solidFill>
              </a:rPr>
              <a:t>C</a:t>
            </a:r>
            <a:r>
              <a:rPr lang="en-US" sz="6600" b="1" dirty="0"/>
              <a:t>hest seal</a:t>
            </a:r>
          </a:p>
          <a:p>
            <a:endParaRPr lang="en-US" sz="100" dirty="0"/>
          </a:p>
          <a:p>
            <a:r>
              <a:rPr lang="en-US" sz="1800" dirty="0"/>
              <a:t>Remember that injuries to the body:</a:t>
            </a:r>
          </a:p>
          <a:p>
            <a:pPr lvl="1"/>
            <a:r>
              <a:rPr lang="en-US" dirty="0"/>
              <a:t>Can be on the front, back, or sides of the chest.</a:t>
            </a:r>
          </a:p>
          <a:p>
            <a:pPr lvl="1"/>
            <a:r>
              <a:rPr lang="en-US" dirty="0"/>
              <a:t>May have more than one opening in the chest if due to gunshots.</a:t>
            </a:r>
          </a:p>
          <a:p>
            <a:endParaRPr lang="en-US" dirty="0"/>
          </a:p>
          <a:p>
            <a:endParaRPr lang="en-US" dirty="0"/>
          </a:p>
        </p:txBody>
      </p:sp>
    </p:spTree>
    <p:extLst>
      <p:ext uri="{BB962C8B-B14F-4D97-AF65-F5344CB8AC3E}">
        <p14:creationId xmlns:p14="http://schemas.microsoft.com/office/powerpoint/2010/main" val="310543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to apply a chest seal</a:t>
            </a:r>
          </a:p>
        </p:txBody>
      </p:sp>
      <p:sp>
        <p:nvSpPr>
          <p:cNvPr id="3" name="Content Placeholder 2"/>
          <p:cNvSpPr>
            <a:spLocks noGrp="1"/>
          </p:cNvSpPr>
          <p:nvPr>
            <p:ph idx="1"/>
          </p:nvPr>
        </p:nvSpPr>
        <p:spPr>
          <a:xfrm>
            <a:off x="812696" y="2252856"/>
            <a:ext cx="6231916" cy="2990950"/>
          </a:xfrm>
        </p:spPr>
        <p:txBody>
          <a:bodyPr>
            <a:normAutofit fontScale="92500"/>
          </a:bodyPr>
          <a:lstStyle/>
          <a:p>
            <a:pPr marL="514350" indent="-514350">
              <a:lnSpc>
                <a:spcPct val="150000"/>
              </a:lnSpc>
              <a:buFont typeface="+mj-lt"/>
              <a:buAutoNum type="arabicPeriod"/>
            </a:pPr>
            <a:r>
              <a:rPr lang="en-US" sz="2800" dirty="0"/>
              <a:t>Dry the skin if possible around the wound.</a:t>
            </a:r>
          </a:p>
          <a:p>
            <a:pPr marL="514350" indent="-514350">
              <a:lnSpc>
                <a:spcPct val="150000"/>
              </a:lnSpc>
              <a:buFont typeface="+mj-lt"/>
              <a:buAutoNum type="arabicPeriod"/>
            </a:pPr>
            <a:r>
              <a:rPr lang="en-US" sz="2800" dirty="0"/>
              <a:t>Center the sticky side down over the wound (i.e. hole).</a:t>
            </a:r>
          </a:p>
          <a:p>
            <a:pPr marL="514350" indent="-514350">
              <a:lnSpc>
                <a:spcPct val="150000"/>
              </a:lnSpc>
              <a:buFont typeface="+mj-lt"/>
              <a:buAutoNum type="arabicPeriod"/>
            </a:pPr>
            <a:r>
              <a:rPr lang="en-US" sz="2800" dirty="0"/>
              <a:t>Apply and press the chest seal to the skin.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413" t="5881" r="4274" b="5081"/>
          <a:stretch/>
        </p:blipFill>
        <p:spPr>
          <a:xfrm>
            <a:off x="7165910" y="2031498"/>
            <a:ext cx="4562670" cy="3433666"/>
          </a:xfrm>
          <a:prstGeom prst="rect">
            <a:avLst/>
          </a:prstGeom>
        </p:spPr>
      </p:pic>
      <p:sp>
        <p:nvSpPr>
          <p:cNvPr id="4" name="TextBox 3"/>
          <p:cNvSpPr txBox="1"/>
          <p:nvPr/>
        </p:nvSpPr>
        <p:spPr>
          <a:xfrm>
            <a:off x="8770776" y="5465164"/>
            <a:ext cx="2547257" cy="253916"/>
          </a:xfrm>
          <a:prstGeom prst="rect">
            <a:avLst/>
          </a:prstGeom>
          <a:noFill/>
        </p:spPr>
        <p:txBody>
          <a:bodyPr wrap="square" rtlCol="0">
            <a:spAutoFit/>
          </a:bodyPr>
          <a:lstStyle/>
          <a:p>
            <a:r>
              <a:rPr lang="en-US" sz="1050" i="1" dirty="0"/>
              <a:t>Source: narescue.com</a:t>
            </a:r>
          </a:p>
        </p:txBody>
      </p:sp>
    </p:spTree>
    <p:extLst>
      <p:ext uri="{BB962C8B-B14F-4D97-AF65-F5344CB8AC3E}">
        <p14:creationId xmlns:p14="http://schemas.microsoft.com/office/powerpoint/2010/main" val="291432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to apply a chest seal</a:t>
            </a:r>
          </a:p>
        </p:txBody>
      </p:sp>
      <p:sp>
        <p:nvSpPr>
          <p:cNvPr id="3" name="Content Placeholder 2"/>
          <p:cNvSpPr>
            <a:spLocks noGrp="1"/>
          </p:cNvSpPr>
          <p:nvPr>
            <p:ph idx="1"/>
          </p:nvPr>
        </p:nvSpPr>
        <p:spPr>
          <a:xfrm>
            <a:off x="812696" y="2252856"/>
            <a:ext cx="6231916" cy="2990950"/>
          </a:xfrm>
        </p:spPr>
        <p:txBody>
          <a:bodyPr>
            <a:normAutofit fontScale="92500"/>
          </a:bodyPr>
          <a:lstStyle/>
          <a:p>
            <a:pPr marL="514350" indent="-514350">
              <a:lnSpc>
                <a:spcPct val="150000"/>
              </a:lnSpc>
              <a:buFont typeface="+mj-lt"/>
              <a:buAutoNum type="arabicPeriod"/>
            </a:pPr>
            <a:r>
              <a:rPr lang="en-US" sz="2800" dirty="0"/>
              <a:t>Dry the skin if possible around the wound.</a:t>
            </a:r>
          </a:p>
          <a:p>
            <a:pPr marL="514350" indent="-514350">
              <a:lnSpc>
                <a:spcPct val="150000"/>
              </a:lnSpc>
              <a:buFont typeface="+mj-lt"/>
              <a:buAutoNum type="arabicPeriod"/>
            </a:pPr>
            <a:r>
              <a:rPr lang="en-US" sz="2800" dirty="0"/>
              <a:t>Center the sticky side down over the wound (i.e. hole).</a:t>
            </a:r>
          </a:p>
          <a:p>
            <a:pPr marL="514350" indent="-514350">
              <a:lnSpc>
                <a:spcPct val="150000"/>
              </a:lnSpc>
              <a:buFont typeface="+mj-lt"/>
              <a:buAutoNum type="arabicPeriod"/>
            </a:pPr>
            <a:r>
              <a:rPr lang="en-US" sz="2800" dirty="0"/>
              <a:t>Apply and press the chest seal to the skin.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413" t="5881" r="4274" b="5081"/>
          <a:stretch/>
        </p:blipFill>
        <p:spPr>
          <a:xfrm>
            <a:off x="7165910" y="2031498"/>
            <a:ext cx="4562670" cy="343366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710" t="4266" r="4302" b="5354"/>
          <a:stretch/>
        </p:blipFill>
        <p:spPr>
          <a:xfrm>
            <a:off x="7165910" y="2031498"/>
            <a:ext cx="4562670" cy="3433666"/>
          </a:xfrm>
          <a:prstGeom prst="rect">
            <a:avLst/>
          </a:prstGeom>
        </p:spPr>
      </p:pic>
      <p:sp>
        <p:nvSpPr>
          <p:cNvPr id="7" name="TextBox 6"/>
          <p:cNvSpPr txBox="1"/>
          <p:nvPr/>
        </p:nvSpPr>
        <p:spPr>
          <a:xfrm>
            <a:off x="8770776" y="5465164"/>
            <a:ext cx="2547257" cy="253916"/>
          </a:xfrm>
          <a:prstGeom prst="rect">
            <a:avLst/>
          </a:prstGeom>
          <a:noFill/>
        </p:spPr>
        <p:txBody>
          <a:bodyPr wrap="square" rtlCol="0">
            <a:spAutoFit/>
          </a:bodyPr>
          <a:lstStyle/>
          <a:p>
            <a:r>
              <a:rPr lang="en-US" sz="1050" i="1" dirty="0"/>
              <a:t>Source: narescue.com</a:t>
            </a:r>
          </a:p>
        </p:txBody>
      </p:sp>
    </p:spTree>
    <p:extLst>
      <p:ext uri="{BB962C8B-B14F-4D97-AF65-F5344CB8AC3E}">
        <p14:creationId xmlns:p14="http://schemas.microsoft.com/office/powerpoint/2010/main" val="355391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2617" y="2818351"/>
            <a:ext cx="5546766" cy="899102"/>
          </a:xfrm>
        </p:spPr>
        <p:txBody>
          <a:bodyPr>
            <a:noAutofit/>
          </a:bodyPr>
          <a:lstStyle/>
          <a:p>
            <a:pPr marL="0" indent="0" algn="ctr">
              <a:buNone/>
            </a:pPr>
            <a:r>
              <a:rPr lang="en-US" sz="6000" dirty="0"/>
              <a:t>Questions?</a:t>
            </a:r>
          </a:p>
        </p:txBody>
      </p:sp>
      <p:sp>
        <p:nvSpPr>
          <p:cNvPr id="4" name="Content Placeholder 2"/>
          <p:cNvSpPr txBox="1">
            <a:spLocks/>
          </p:cNvSpPr>
          <p:nvPr/>
        </p:nvSpPr>
        <p:spPr>
          <a:xfrm>
            <a:off x="639617" y="1211411"/>
            <a:ext cx="10515600" cy="899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Thank you for your participation!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652" y="4880363"/>
            <a:ext cx="4793529" cy="10558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8441" y="4266824"/>
            <a:ext cx="2039885" cy="1581912"/>
          </a:xfrm>
          <a:prstGeom prst="rect">
            <a:avLst/>
          </a:prstGeom>
        </p:spPr>
      </p:pic>
      <p:pic>
        <p:nvPicPr>
          <p:cNvPr id="2" name="Picture 1" descr="A map of texas with a red star&#10;&#10;Description automatically generated">
            <a:extLst>
              <a:ext uri="{FF2B5EF4-FFF2-40B4-BE49-F238E27FC236}">
                <a16:creationId xmlns:a16="http://schemas.microsoft.com/office/drawing/2014/main" id="{9072EFE7-CA7C-15A1-D6D9-3763B97BC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17" y="4239854"/>
            <a:ext cx="1863225" cy="1863225"/>
          </a:xfrm>
          <a:prstGeom prst="rect">
            <a:avLst/>
          </a:prstGeom>
        </p:spPr>
      </p:pic>
    </p:spTree>
    <p:extLst>
      <p:ext uri="{BB962C8B-B14F-4D97-AF65-F5344CB8AC3E}">
        <p14:creationId xmlns:p14="http://schemas.microsoft.com/office/powerpoint/2010/main" val="128838148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e97b834-0851-4eef-9182-fad10909d928">
      <Terms xmlns="http://schemas.microsoft.com/office/infopath/2007/PartnerControls"/>
    </lcf76f155ced4ddcb4097134ff3c332f>
    <TaxCatchAll xmlns="8bd3546d-6187-4ae0-b459-28be0d7efa6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8CC657A31B1540954054EBD279C799" ma:contentTypeVersion="14" ma:contentTypeDescription="Create a new document." ma:contentTypeScope="" ma:versionID="ff76b80202f2e398043065c4a621e722">
  <xsd:schema xmlns:xsd="http://www.w3.org/2001/XMLSchema" xmlns:xs="http://www.w3.org/2001/XMLSchema" xmlns:p="http://schemas.microsoft.com/office/2006/metadata/properties" xmlns:ns2="3e97b834-0851-4eef-9182-fad10909d928" xmlns:ns3="8bd3546d-6187-4ae0-b459-28be0d7efa6e" targetNamespace="http://schemas.microsoft.com/office/2006/metadata/properties" ma:root="true" ma:fieldsID="a6c875d0591da1da342263e173f8bb46" ns2:_="" ns3:_="">
    <xsd:import namespace="3e97b834-0851-4eef-9182-fad10909d928"/>
    <xsd:import namespace="8bd3546d-6187-4ae0-b459-28be0d7efa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97b834-0851-4eef-9182-fad10909d9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14d3abc-9c5b-419b-a9f9-91ca1d5a50b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d3546d-6187-4ae0-b459-28be0d7efa6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130972a-11c4-4ae1-96d9-72ae57fb02de}" ma:internalName="TaxCatchAll" ma:showField="CatchAllData" ma:web="8bd3546d-6187-4ae0-b459-28be0d7efa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0A4FF9-543A-42F5-A43F-878BE3626A80}">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08eec8b5-ae59-4007-86ef-89781e3bcdfc"/>
    <ds:schemaRef ds:uri="http://purl.org/dc/terms/"/>
    <ds:schemaRef ds:uri="http://schemas.microsoft.com/office/infopath/2007/PartnerControls"/>
    <ds:schemaRef ds:uri="75060105-128d-4d65-8663-6432118c17f8"/>
    <ds:schemaRef ds:uri="http://www.w3.org/XML/1998/namespace"/>
    <ds:schemaRef ds:uri="http://purl.org/dc/dcmitype/"/>
  </ds:schemaRefs>
</ds:datastoreItem>
</file>

<file path=customXml/itemProps2.xml><?xml version="1.0" encoding="utf-8"?>
<ds:datastoreItem xmlns:ds="http://schemas.openxmlformats.org/officeDocument/2006/customXml" ds:itemID="{A4ED7891-155C-400E-8968-4FC042E3DC74}">
  <ds:schemaRefs>
    <ds:schemaRef ds:uri="http://schemas.microsoft.com/sharepoint/v3/contenttype/forms"/>
  </ds:schemaRefs>
</ds:datastoreItem>
</file>

<file path=customXml/itemProps3.xml><?xml version="1.0" encoding="utf-8"?>
<ds:datastoreItem xmlns:ds="http://schemas.openxmlformats.org/officeDocument/2006/customXml" ds:itemID="{F86CD0E2-0B82-4CBF-AE3B-418C4FAC11B6}"/>
</file>

<file path=docProps/app.xml><?xml version="1.0" encoding="utf-8"?>
<Properties xmlns="http://schemas.openxmlformats.org/officeDocument/2006/extended-properties" xmlns:vt="http://schemas.openxmlformats.org/officeDocument/2006/docPropsVTypes">
  <Template>TM02900769[[fn=Retrospect]]</Template>
  <TotalTime>1244</TotalTime>
  <Words>624</Words>
  <Application>Microsoft Office PowerPoint</Application>
  <PresentationFormat>Widescreen</PresentationFormat>
  <Paragraphs>52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Retrospect</vt:lpstr>
      <vt:lpstr>Chest Seal Use &amp; Training</vt:lpstr>
      <vt:lpstr>What is a chest seal?</vt:lpstr>
      <vt:lpstr>Use a Chest Seal on a chest wound</vt:lpstr>
      <vt:lpstr>Steps to apply a chest seal</vt:lpstr>
      <vt:lpstr>Steps to apply a chest seal</vt:lpstr>
      <vt:lpstr>PowerPoint Presentation</vt:lpstr>
    </vt:vector>
  </TitlesOfParts>
  <Company>Baylor Scott and White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Seal Application</dc:title>
  <dc:creator>Scott Sagraves</dc:creator>
  <cp:lastModifiedBy>Christine Reeves</cp:lastModifiedBy>
  <cp:revision>31</cp:revision>
  <dcterms:created xsi:type="dcterms:W3CDTF">2019-08-06T18:07:55Z</dcterms:created>
  <dcterms:modified xsi:type="dcterms:W3CDTF">2023-11-13T23:54:19Z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0x0101003E8CC657A31B1540954054EBD279C799</vt:lpwstr>
  </property>
  <property fmtid="{D5CDD505-2E9C-101B-9397-08002B2CF9AE}" pid="3" name="Order">
    <vt:r8>350800</vt:r8>
  </property>
</Properties>
</file>